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2" roundtripDataSignature="AMtx7mi4JVXjoBrmV2iafjIXX8w9QQta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32"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e0fef5c34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ge0fef5c34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e0fef5c343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e0fef5c343_0_1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3"/>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3" name="Google Shape;13;p23"/>
          <p:cNvSpPr/>
          <p:nvPr/>
        </p:nvSpPr>
        <p:spPr>
          <a:xfrm>
            <a:off x="3987627" y="-119200"/>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5" name="Google Shape;85;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0" name="Google Shape;90;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1" name="Shape 91"/>
        <p:cNvGrpSpPr/>
        <p:nvPr/>
      </p:nvGrpSpPr>
      <p:grpSpPr>
        <a:xfrm>
          <a:off x="0" y="0"/>
          <a:ext cx="0" cy="0"/>
          <a:chOff x="0" y="0"/>
          <a:chExt cx="0" cy="0"/>
        </a:xfrm>
      </p:grpSpPr>
      <p:sp>
        <p:nvSpPr>
          <p:cNvPr id="92" name="Google Shape;92;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3" name="Google Shape;93;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7" name="Shape 97"/>
        <p:cNvGrpSpPr/>
        <p:nvPr/>
      </p:nvGrpSpPr>
      <p:grpSpPr>
        <a:xfrm>
          <a:off x="0" y="0"/>
          <a:ext cx="0" cy="0"/>
          <a:chOff x="0" y="0"/>
          <a:chExt cx="0" cy="0"/>
        </a:xfrm>
      </p:grpSpPr>
      <p:sp>
        <p:nvSpPr>
          <p:cNvPr id="98" name="Google Shape;98;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9" name="Google Shape;99;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0" name="Google Shape;100;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4" name="Shape 14"/>
        <p:cNvGrpSpPr/>
        <p:nvPr/>
      </p:nvGrpSpPr>
      <p:grpSpPr>
        <a:xfrm>
          <a:off x="0" y="0"/>
          <a:ext cx="0" cy="0"/>
          <a:chOff x="0" y="0"/>
          <a:chExt cx="0" cy="0"/>
        </a:xfrm>
      </p:grpSpPr>
      <p:sp>
        <p:nvSpPr>
          <p:cNvPr id="15" name="Google Shape;15;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6" name="Google Shape;16;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7" name="Google Shape;17;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2" name="Google Shape;22;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3" name="Google Shape;23;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4" name="Shape 24"/>
        <p:cNvGrpSpPr/>
        <p:nvPr/>
      </p:nvGrpSpPr>
      <p:grpSpPr>
        <a:xfrm>
          <a:off x="0" y="0"/>
          <a:ext cx="0" cy="0"/>
          <a:chOff x="0" y="0"/>
          <a:chExt cx="0" cy="0"/>
        </a:xfrm>
      </p:grpSpPr>
      <p:sp>
        <p:nvSpPr>
          <p:cNvPr id="25" name="Google Shape;25;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0" name="Google Shape;30;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1" name="Google Shape;31;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2" name="Google Shape;32;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28"/>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8"/>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7" name="Google Shape;37;p2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8" name="Google Shape;38;p28"/>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39" name="Shape 39"/>
        <p:cNvGrpSpPr/>
        <p:nvPr/>
      </p:nvGrpSpPr>
      <p:grpSpPr>
        <a:xfrm>
          <a:off x="0" y="0"/>
          <a:ext cx="0" cy="0"/>
          <a:chOff x="0" y="0"/>
          <a:chExt cx="0" cy="0"/>
        </a:xfrm>
      </p:grpSpPr>
      <p:sp>
        <p:nvSpPr>
          <p:cNvPr id="40" name="Google Shape;40;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1" name="Google Shape;41;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3" name="Google Shape;43;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4" name="Shape 44"/>
        <p:cNvGrpSpPr/>
        <p:nvPr/>
      </p:nvGrpSpPr>
      <p:grpSpPr>
        <a:xfrm>
          <a:off x="0" y="0"/>
          <a:ext cx="0" cy="0"/>
          <a:chOff x="0" y="0"/>
          <a:chExt cx="0" cy="0"/>
        </a:xfrm>
      </p:grpSpPr>
      <p:sp>
        <p:nvSpPr>
          <p:cNvPr id="45" name="Google Shape;45;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6" name="Google Shape;46;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8" name="Google Shape;48;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49" name="Google Shape;49;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2" name="Google Shape;52;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3" name="Shape 53"/>
        <p:cNvGrpSpPr/>
        <p:nvPr/>
      </p:nvGrpSpPr>
      <p:grpSpPr>
        <a:xfrm>
          <a:off x="0" y="0"/>
          <a:ext cx="0" cy="0"/>
          <a:chOff x="0" y="0"/>
          <a:chExt cx="0" cy="0"/>
        </a:xfrm>
      </p:grpSpPr>
      <p:sp>
        <p:nvSpPr>
          <p:cNvPr id="54" name="Google Shape;54;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5" name="Google Shape;55;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1" name="Google Shape;61;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2" name="Google Shape;62;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5" name="Shape 65"/>
        <p:cNvGrpSpPr/>
        <p:nvPr/>
      </p:nvGrpSpPr>
      <p:grpSpPr>
        <a:xfrm>
          <a:off x="0" y="0"/>
          <a:ext cx="0" cy="0"/>
          <a:chOff x="0" y="0"/>
          <a:chExt cx="0" cy="0"/>
        </a:xfrm>
      </p:grpSpPr>
      <p:sp>
        <p:nvSpPr>
          <p:cNvPr id="66" name="Google Shape;66;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7" name="Google Shape;67;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3" name="Google Shape;73;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4" name="Shape 74"/>
        <p:cNvGrpSpPr/>
        <p:nvPr/>
      </p:nvGrpSpPr>
      <p:grpSpPr>
        <a:xfrm>
          <a:off x="0" y="0"/>
          <a:ext cx="0" cy="0"/>
          <a:chOff x="0" y="0"/>
          <a:chExt cx="0" cy="0"/>
        </a:xfrm>
      </p:grpSpPr>
      <p:sp>
        <p:nvSpPr>
          <p:cNvPr id="75" name="Google Shape;75;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76" name="Google Shape;76;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2" name="Google Shape;82;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jp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7.jp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281250" y="12254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solidFill>
                  <a:srgbClr val="3F5378"/>
                </a:solidFill>
                <a:latin typeface="Roboto"/>
                <a:ea typeface="Roboto"/>
                <a:cs typeface="Roboto"/>
                <a:sym typeface="Roboto"/>
              </a:rPr>
              <a:t>Product Manager</a:t>
            </a:r>
            <a:endParaRPr sz="6200">
              <a:solidFill>
                <a:srgbClr val="3F5378"/>
              </a:solidFill>
              <a:latin typeface="Roboto"/>
              <a:ea typeface="Roboto"/>
              <a:cs typeface="Roboto"/>
              <a:sym typeface="Roboto"/>
            </a:endParaRPr>
          </a:p>
        </p:txBody>
      </p:sp>
      <p:pic>
        <p:nvPicPr>
          <p:cNvPr id="106" name="Google Shape;106;p1"/>
          <p:cNvPicPr preferRelativeResize="0"/>
          <p:nvPr/>
        </p:nvPicPr>
        <p:blipFill rotWithShape="1">
          <a:blip r:embed="rId3">
            <a:alphaModFix/>
          </a:blip>
          <a:srcRect b="0" l="0" r="0" t="0"/>
          <a:stretch/>
        </p:blipFill>
        <p:spPr>
          <a:xfrm>
            <a:off x="6638225" y="1998700"/>
            <a:ext cx="2286451" cy="236402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88" name="Google Shape;188;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189" name="Google Shape;189;p10"/>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190" name="Google Shape;190;p10"/>
          <p:cNvPicPr preferRelativeResize="0"/>
          <p:nvPr/>
        </p:nvPicPr>
        <p:blipFill rotWithShape="1">
          <a:blip r:embed="rId3">
            <a:alphaModFix/>
          </a:blip>
          <a:srcRect b="0" l="0" r="0" t="18493"/>
          <a:stretch/>
        </p:blipFill>
        <p:spPr>
          <a:xfrm>
            <a:off x="2568125" y="1144600"/>
            <a:ext cx="6464351" cy="371109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11"/>
          <p:cNvPicPr preferRelativeResize="0"/>
          <p:nvPr/>
        </p:nvPicPr>
        <p:blipFill rotWithShape="1">
          <a:blip r:embed="rId3">
            <a:alphaModFix/>
          </a:blip>
          <a:srcRect b="0" l="0" r="0" t="0"/>
          <a:stretch/>
        </p:blipFill>
        <p:spPr>
          <a:xfrm>
            <a:off x="971450" y="48925"/>
            <a:ext cx="8042350" cy="4868551"/>
          </a:xfrm>
          <a:prstGeom prst="rect">
            <a:avLst/>
          </a:prstGeom>
          <a:noFill/>
          <a:ln>
            <a:noFill/>
          </a:ln>
        </p:spPr>
      </p:pic>
      <p:sp>
        <p:nvSpPr>
          <p:cNvPr id="196" name="Google Shape;196;p11"/>
          <p:cNvSpPr txBox="1"/>
          <p:nvPr>
            <p:ph type="title"/>
          </p:nvPr>
        </p:nvSpPr>
        <p:spPr>
          <a:xfrm>
            <a:off x="187400" y="4298200"/>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with defects</a:t>
            </a:r>
            <a:endParaRPr>
              <a:solidFill>
                <a:srgbClr val="3F5378"/>
              </a:solidFill>
              <a:latin typeface="Roboto"/>
              <a:ea typeface="Roboto"/>
              <a:cs typeface="Roboto"/>
              <a:sym typeface="Roboto"/>
            </a:endParaRPr>
          </a:p>
        </p:txBody>
      </p:sp>
      <p:sp>
        <p:nvSpPr>
          <p:cNvPr id="197" name="Google Shape;197;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12"/>
          <p:cNvPicPr preferRelativeResize="0"/>
          <p:nvPr/>
        </p:nvPicPr>
        <p:blipFill rotWithShape="1">
          <a:blip r:embed="rId3">
            <a:alphaModFix/>
          </a:blip>
          <a:srcRect b="33455" l="15475" r="48342" t="24183"/>
          <a:stretch/>
        </p:blipFill>
        <p:spPr>
          <a:xfrm>
            <a:off x="258125" y="937801"/>
            <a:ext cx="4450901" cy="3154299"/>
          </a:xfrm>
          <a:prstGeom prst="rect">
            <a:avLst/>
          </a:prstGeom>
          <a:noFill/>
          <a:ln>
            <a:noFill/>
          </a:ln>
        </p:spPr>
      </p:pic>
      <p:pic>
        <p:nvPicPr>
          <p:cNvPr id="203" name="Google Shape;203;p12"/>
          <p:cNvPicPr preferRelativeResize="0"/>
          <p:nvPr/>
        </p:nvPicPr>
        <p:blipFill>
          <a:blip r:embed="rId4">
            <a:alphaModFix/>
          </a:blip>
          <a:stretch>
            <a:fillRect/>
          </a:stretch>
        </p:blipFill>
        <p:spPr>
          <a:xfrm>
            <a:off x="4120175" y="630350"/>
            <a:ext cx="5313249" cy="4082125"/>
          </a:xfrm>
          <a:prstGeom prst="rect">
            <a:avLst/>
          </a:prstGeom>
          <a:noFill/>
          <a:ln>
            <a:noFill/>
          </a:ln>
        </p:spPr>
      </p:pic>
      <p:sp>
        <p:nvSpPr>
          <p:cNvPr id="204" name="Google Shape;204;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05" name="Google Shape;205;p12"/>
          <p:cNvSpPr/>
          <p:nvPr/>
        </p:nvSpPr>
        <p:spPr>
          <a:xfrm>
            <a:off x="1695575" y="1567775"/>
            <a:ext cx="1048800" cy="4374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06" name="Google Shape;206;p12"/>
          <p:cNvCxnSpPr>
            <a:stCxn id="205" idx="4"/>
          </p:cNvCxnSpPr>
          <p:nvPr/>
        </p:nvCxnSpPr>
        <p:spPr>
          <a:xfrm flipH="1" rot="-5400000">
            <a:off x="1885025" y="2340125"/>
            <a:ext cx="2510700" cy="1840800"/>
          </a:xfrm>
          <a:prstGeom prst="bentConnector3">
            <a:avLst>
              <a:gd fmla="val 99457" name="adj1"/>
            </a:avLst>
          </a:prstGeom>
          <a:noFill/>
          <a:ln cap="flat" cmpd="sng" w="38100">
            <a:solidFill>
              <a:schemeClr val="accent1"/>
            </a:solidFill>
            <a:prstDash val="solid"/>
            <a:round/>
            <a:headEnd len="sm" w="sm" type="none"/>
            <a:tailEnd len="med" w="med" type="triangle"/>
          </a:ln>
        </p:spPr>
      </p:cxnSp>
      <p:sp>
        <p:nvSpPr>
          <p:cNvPr id="207" name="Google Shape;207;p12"/>
          <p:cNvSpPr txBox="1"/>
          <p:nvPr/>
        </p:nvSpPr>
        <p:spPr>
          <a:xfrm>
            <a:off x="2630200" y="1274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cxnSp>
        <p:nvCxnSpPr>
          <p:cNvPr id="208" name="Google Shape;208;p12"/>
          <p:cNvCxnSpPr/>
          <p:nvPr/>
        </p:nvCxnSpPr>
        <p:spPr>
          <a:xfrm>
            <a:off x="4260425" y="4532075"/>
            <a:ext cx="4181700" cy="11100"/>
          </a:xfrm>
          <a:prstGeom prst="straightConnector1">
            <a:avLst/>
          </a:prstGeom>
          <a:noFill/>
          <a:ln cap="flat" cmpd="sng" w="38100">
            <a:solidFill>
              <a:schemeClr val="accent3"/>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10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10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10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13"/>
          <p:cNvPicPr preferRelativeResize="0"/>
          <p:nvPr/>
        </p:nvPicPr>
        <p:blipFill rotWithShape="1">
          <a:blip r:embed="rId3">
            <a:alphaModFix/>
          </a:blip>
          <a:srcRect b="33455" l="15475" r="48342" t="24183"/>
          <a:stretch/>
        </p:blipFill>
        <p:spPr>
          <a:xfrm>
            <a:off x="258125" y="937801"/>
            <a:ext cx="4450901" cy="3154299"/>
          </a:xfrm>
          <a:prstGeom prst="rect">
            <a:avLst/>
          </a:prstGeom>
          <a:noFill/>
          <a:ln>
            <a:noFill/>
          </a:ln>
        </p:spPr>
      </p:pic>
      <p:pic>
        <p:nvPicPr>
          <p:cNvPr id="214" name="Google Shape;214;p13"/>
          <p:cNvPicPr preferRelativeResize="0"/>
          <p:nvPr/>
        </p:nvPicPr>
        <p:blipFill>
          <a:blip r:embed="rId4">
            <a:alphaModFix/>
          </a:blip>
          <a:stretch>
            <a:fillRect/>
          </a:stretch>
        </p:blipFill>
        <p:spPr>
          <a:xfrm>
            <a:off x="4120175" y="706550"/>
            <a:ext cx="5313249" cy="4082125"/>
          </a:xfrm>
          <a:prstGeom prst="rect">
            <a:avLst/>
          </a:prstGeom>
          <a:noFill/>
          <a:ln>
            <a:noFill/>
          </a:ln>
        </p:spPr>
      </p:pic>
      <p:sp>
        <p:nvSpPr>
          <p:cNvPr id="215" name="Google Shape;215;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6" name="Google Shape;216;p13"/>
          <p:cNvSpPr/>
          <p:nvPr/>
        </p:nvSpPr>
        <p:spPr>
          <a:xfrm>
            <a:off x="594900" y="1959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13"/>
          <p:cNvSpPr txBox="1"/>
          <p:nvPr/>
        </p:nvSpPr>
        <p:spPr>
          <a:xfrm>
            <a:off x="2630200" y="1274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cxnSp>
        <p:nvCxnSpPr>
          <p:cNvPr id="218" name="Google Shape;218;p13"/>
          <p:cNvCxnSpPr/>
          <p:nvPr/>
        </p:nvCxnSpPr>
        <p:spPr>
          <a:xfrm>
            <a:off x="4260425" y="4532075"/>
            <a:ext cx="4181700" cy="11100"/>
          </a:xfrm>
          <a:prstGeom prst="straightConnector1">
            <a:avLst/>
          </a:prstGeom>
          <a:noFill/>
          <a:ln cap="flat" cmpd="sng" w="38100">
            <a:solidFill>
              <a:schemeClr val="accent3"/>
            </a:solidFill>
            <a:prstDash val="solid"/>
            <a:round/>
            <a:headEnd len="sm" w="sm" type="none"/>
            <a:tailEnd len="sm" w="sm" type="none"/>
          </a:ln>
        </p:spPr>
      </p:cxnSp>
      <p:sp>
        <p:nvSpPr>
          <p:cNvPr id="219" name="Google Shape;219;p13"/>
          <p:cNvSpPr txBox="1"/>
          <p:nvPr/>
        </p:nvSpPr>
        <p:spPr>
          <a:xfrm>
            <a:off x="418700" y="1540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14"/>
          <p:cNvPicPr preferRelativeResize="0"/>
          <p:nvPr/>
        </p:nvPicPr>
        <p:blipFill rotWithShape="1">
          <a:blip r:embed="rId3">
            <a:alphaModFix/>
          </a:blip>
          <a:srcRect b="33455" l="15475" r="53248" t="24183"/>
          <a:stretch/>
        </p:blipFill>
        <p:spPr>
          <a:xfrm>
            <a:off x="258125" y="1318800"/>
            <a:ext cx="3847423" cy="3154299"/>
          </a:xfrm>
          <a:prstGeom prst="rect">
            <a:avLst/>
          </a:prstGeom>
          <a:noFill/>
          <a:ln>
            <a:noFill/>
          </a:ln>
        </p:spPr>
      </p:pic>
      <p:sp>
        <p:nvSpPr>
          <p:cNvPr id="225" name="Google Shape;225;p14"/>
          <p:cNvSpPr/>
          <p:nvPr/>
        </p:nvSpPr>
        <p:spPr>
          <a:xfrm>
            <a:off x="594900" y="2340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4"/>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27" name="Google Shape;227;p14"/>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28" name="Google Shape;228;p14"/>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3.2;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DestroyMedia;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a:t>
            </a:r>
            <a:r>
              <a:rPr b="1" lang="pt-BR" sz="2300"/>
              <a:t>dentified </a:t>
            </a:r>
            <a:r>
              <a:rPr b="1" lang="pt-BR" sz="2300"/>
              <a:t>Defect: </a:t>
            </a:r>
            <a:r>
              <a:rPr lang="pt-BR" sz="2300"/>
              <a:t>This use case has not been defined in the requirements specification.</a:t>
            </a:r>
            <a:endParaRPr sz="2300"/>
          </a:p>
          <a:p>
            <a:pPr indent="0" lvl="0" marL="0" rtl="0" algn="l">
              <a:lnSpc>
                <a:spcPct val="100000"/>
              </a:lnSpc>
              <a:spcBef>
                <a:spcPts val="600"/>
              </a:spcBef>
              <a:spcAft>
                <a:spcPts val="0"/>
              </a:spcAft>
              <a:buSzPts val="3000"/>
              <a:buNone/>
            </a:pPr>
            <a:r>
              <a:t/>
            </a:r>
            <a:endParaRPr/>
          </a:p>
        </p:txBody>
      </p:sp>
      <p:sp>
        <p:nvSpPr>
          <p:cNvPr id="229" name="Google Shape;229;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0" name="Google Shape;230;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15"/>
          <p:cNvPicPr preferRelativeResize="0"/>
          <p:nvPr/>
        </p:nvPicPr>
        <p:blipFill rotWithShape="1">
          <a:blip r:embed="rId3">
            <a:alphaModFix/>
          </a:blip>
          <a:srcRect b="17604" l="9077" r="43045" t="21397"/>
          <a:stretch/>
        </p:blipFill>
        <p:spPr>
          <a:xfrm>
            <a:off x="0" y="1087400"/>
            <a:ext cx="4587448" cy="3537900"/>
          </a:xfrm>
          <a:prstGeom prst="rect">
            <a:avLst/>
          </a:prstGeom>
          <a:noFill/>
          <a:ln>
            <a:noFill/>
          </a:ln>
        </p:spPr>
      </p:pic>
      <p:sp>
        <p:nvSpPr>
          <p:cNvPr id="236" name="Google Shape;236;p15"/>
          <p:cNvSpPr txBox="1"/>
          <p:nvPr/>
        </p:nvSpPr>
        <p:spPr>
          <a:xfrm>
            <a:off x="2303850" y="14082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37" name="Google Shape;237;p15"/>
          <p:cNvSpPr txBox="1"/>
          <p:nvPr/>
        </p:nvSpPr>
        <p:spPr>
          <a:xfrm>
            <a:off x="687450" y="16994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38" name="Google Shape;238;p15"/>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3.7.1;</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Send 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lang="pt-BR" sz="2300"/>
              <a:t> </a:t>
            </a:r>
            <a:r>
              <a:rPr lang="pt-BR" sz="2300"/>
              <a:t>There is no relationship between the Send Media and Hear Media from Incoming Caller use cases.</a:t>
            </a:r>
            <a:endParaRPr/>
          </a:p>
        </p:txBody>
      </p:sp>
      <p:sp>
        <p:nvSpPr>
          <p:cNvPr id="239" name="Google Shape;239;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40" name="Google Shape;240;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41" name="Google Shape;241;p15"/>
          <p:cNvSpPr/>
          <p:nvPr/>
        </p:nvSpPr>
        <p:spPr>
          <a:xfrm>
            <a:off x="3184700" y="1565700"/>
            <a:ext cx="1177200" cy="5136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15"/>
          <p:cNvSpPr txBox="1"/>
          <p:nvPr/>
        </p:nvSpPr>
        <p:spPr>
          <a:xfrm>
            <a:off x="92550" y="23149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43" name="Google Shape;243;p15"/>
          <p:cNvSpPr/>
          <p:nvPr/>
        </p:nvSpPr>
        <p:spPr>
          <a:xfrm>
            <a:off x="-119700" y="2537325"/>
            <a:ext cx="1401900" cy="8112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4" name="Google Shape;244;p15"/>
          <p:cNvCxnSpPr/>
          <p:nvPr/>
        </p:nvCxnSpPr>
        <p:spPr>
          <a:xfrm flipH="1" rot="10800000">
            <a:off x="1285100" y="2041975"/>
            <a:ext cx="1825800" cy="676500"/>
          </a:xfrm>
          <a:prstGeom prst="straightConnector1">
            <a:avLst/>
          </a:prstGeom>
          <a:noFill/>
          <a:ln cap="flat" cmpd="sng" w="38100">
            <a:solidFill>
              <a:srgbClr val="FF8700"/>
            </a:solidFill>
            <a:prstDash val="solid"/>
            <a:round/>
            <a:headEnd len="sm" w="sm" type="none"/>
            <a:tailEnd len="sm" w="sm" type="none"/>
          </a:ln>
        </p:spPr>
      </p:cxnSp>
      <p:cxnSp>
        <p:nvCxnSpPr>
          <p:cNvPr id="245" name="Google Shape;245;p15"/>
          <p:cNvCxnSpPr/>
          <p:nvPr/>
        </p:nvCxnSpPr>
        <p:spPr>
          <a:xfrm flipH="1">
            <a:off x="1279100" y="2681925"/>
            <a:ext cx="1837800" cy="224400"/>
          </a:xfrm>
          <a:prstGeom prst="straightConnector1">
            <a:avLst/>
          </a:prstGeom>
          <a:noFill/>
          <a:ln cap="flat" cmpd="sng" w="38100">
            <a:solidFill>
              <a:srgbClr val="FF8700"/>
            </a:solidFill>
            <a:prstDash val="solid"/>
            <a:round/>
            <a:headEnd len="sm" w="sm" type="none"/>
            <a:tailEnd len="sm" w="sm" type="none"/>
          </a:ln>
        </p:spPr>
      </p:cxnSp>
      <p:sp>
        <p:nvSpPr>
          <p:cNvPr id="246" name="Google Shape;246;p15"/>
          <p:cNvSpPr txBox="1"/>
          <p:nvPr/>
        </p:nvSpPr>
        <p:spPr>
          <a:xfrm>
            <a:off x="1201325" y="38094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47" name="Google Shape;247;p15"/>
          <p:cNvSpPr txBox="1"/>
          <p:nvPr/>
        </p:nvSpPr>
        <p:spPr>
          <a:xfrm>
            <a:off x="0" y="37107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gtEl>
                                        <p:attrNameLst>
                                          <p:attrName>style.visibility</p:attrName>
                                        </p:attrNameLst>
                                      </p:cBhvr>
                                      <p:to>
                                        <p:strVal val="visible"/>
                                      </p:to>
                                    </p:set>
                                    <p:animEffect filter="fade" transition="in">
                                      <p:cBhvr>
                                        <p:cTn dur="1000"/>
                                        <p:tgtEl>
                                          <p:spTgt spid="2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16"/>
          <p:cNvPicPr preferRelativeResize="0"/>
          <p:nvPr/>
        </p:nvPicPr>
        <p:blipFill rotWithShape="1">
          <a:blip r:embed="rId3">
            <a:alphaModFix/>
          </a:blip>
          <a:srcRect b="33455" l="15475" r="53248" t="24183"/>
          <a:stretch/>
        </p:blipFill>
        <p:spPr>
          <a:xfrm>
            <a:off x="258125" y="1318800"/>
            <a:ext cx="3847423" cy="3154299"/>
          </a:xfrm>
          <a:prstGeom prst="rect">
            <a:avLst/>
          </a:prstGeom>
          <a:noFill/>
          <a:ln>
            <a:noFill/>
          </a:ln>
        </p:spPr>
      </p:pic>
      <p:sp>
        <p:nvSpPr>
          <p:cNvPr id="253" name="Google Shape;253;p16"/>
          <p:cNvSpPr/>
          <p:nvPr/>
        </p:nvSpPr>
        <p:spPr>
          <a:xfrm>
            <a:off x="1067550" y="3878475"/>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6"/>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55" name="Google Shape;255;p16"/>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56" name="Google Shape;256;p16"/>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r>
              <a:rPr lang="pt-BR" sz="2300"/>
              <a:t>;</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3.3;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ManageAlbum;</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a:t>
            </a:r>
            <a:r>
              <a:rPr lang="pt-BR" sz="2300"/>
              <a:t> </a:t>
            </a:r>
            <a:r>
              <a:rPr lang="pt-BR" sz="2300"/>
              <a:t>The use case is duplicated.</a:t>
            </a:r>
            <a:endParaRPr/>
          </a:p>
        </p:txBody>
      </p:sp>
      <p:sp>
        <p:nvSpPr>
          <p:cNvPr id="257" name="Google Shape;257;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8" name="Google Shape;258;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59" name="Google Shape;259;p16"/>
          <p:cNvSpPr/>
          <p:nvPr/>
        </p:nvSpPr>
        <p:spPr>
          <a:xfrm>
            <a:off x="2739850" y="37528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16"/>
          <p:cNvSpPr txBox="1"/>
          <p:nvPr/>
        </p:nvSpPr>
        <p:spPr>
          <a:xfrm>
            <a:off x="1708950" y="33253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61" name="Google Shape;261;p16"/>
          <p:cNvSpPr txBox="1"/>
          <p:nvPr/>
        </p:nvSpPr>
        <p:spPr>
          <a:xfrm>
            <a:off x="2739850" y="33253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17"/>
          <p:cNvPicPr preferRelativeResize="0"/>
          <p:nvPr/>
        </p:nvPicPr>
        <p:blipFill rotWithShape="1">
          <a:blip r:embed="rId3">
            <a:alphaModFix/>
          </a:blip>
          <a:srcRect b="38305" l="59101" r="9620" t="19333"/>
          <a:stretch/>
        </p:blipFill>
        <p:spPr>
          <a:xfrm>
            <a:off x="258125" y="1318800"/>
            <a:ext cx="3847423" cy="3154299"/>
          </a:xfrm>
          <a:prstGeom prst="rect">
            <a:avLst/>
          </a:prstGeom>
          <a:noFill/>
          <a:ln>
            <a:noFill/>
          </a:ln>
        </p:spPr>
      </p:pic>
      <p:sp>
        <p:nvSpPr>
          <p:cNvPr id="267" name="Google Shape;267;p17"/>
          <p:cNvSpPr txBox="1"/>
          <p:nvPr/>
        </p:nvSpPr>
        <p:spPr>
          <a:xfrm>
            <a:off x="2022900" y="15561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68" name="Google Shape;268;p17"/>
          <p:cNvSpPr txBox="1"/>
          <p:nvPr>
            <p:ph idx="4294967295" type="body"/>
          </p:nvPr>
        </p:nvSpPr>
        <p:spPr>
          <a:xfrm>
            <a:off x="4572000" y="1025175"/>
            <a:ext cx="45720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3.1;</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V Poto;</a:t>
            </a:r>
            <a:endParaRPr sz="2300"/>
          </a:p>
          <a:p>
            <a:pPr indent="0" lvl="0" marL="0" rtl="0" algn="l">
              <a:lnSpc>
                <a:spcPct val="100000"/>
              </a:lnSpc>
              <a:spcBef>
                <a:spcPts val="600"/>
              </a:spcBef>
              <a:spcAft>
                <a:spcPts val="0"/>
              </a:spcAft>
              <a:buClr>
                <a:schemeClr val="dk1"/>
              </a:buClr>
              <a:buSzPts val="1100"/>
              <a:buFont typeface="Arial"/>
              <a:buNone/>
            </a:pPr>
            <a:r>
              <a:rPr b="1" lang="pt-BR" sz="2300"/>
              <a:t>Identified Defect</a:t>
            </a:r>
            <a:r>
              <a:rPr b="1" lang="pt-BR" sz="2300"/>
              <a:t>:</a:t>
            </a:r>
            <a:r>
              <a:rPr lang="pt-BR" sz="2300"/>
              <a:t> </a:t>
            </a:r>
            <a:r>
              <a:rPr lang="pt-BR" sz="2300"/>
              <a:t>This use case does not correctly express its functionality.</a:t>
            </a:r>
            <a:endParaRPr/>
          </a:p>
        </p:txBody>
      </p:sp>
      <p:sp>
        <p:nvSpPr>
          <p:cNvPr id="269" name="Google Shape;269;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71" name="Google Shape;271;p17"/>
          <p:cNvSpPr/>
          <p:nvPr/>
        </p:nvSpPr>
        <p:spPr>
          <a:xfrm>
            <a:off x="2633875" y="3058775"/>
            <a:ext cx="14718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17"/>
          <p:cNvSpPr txBox="1"/>
          <p:nvPr/>
        </p:nvSpPr>
        <p:spPr>
          <a:xfrm>
            <a:off x="1337150" y="32392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273" name="Google Shape;273;p17"/>
          <p:cNvSpPr txBox="1"/>
          <p:nvPr/>
        </p:nvSpPr>
        <p:spPr>
          <a:xfrm>
            <a:off x="2231700" y="311200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274" name="Google Shape;274;p17"/>
          <p:cNvSpPr txBox="1"/>
          <p:nvPr/>
        </p:nvSpPr>
        <p:spPr>
          <a:xfrm>
            <a:off x="3596525" y="26391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80" name="Google Shape;28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281" name="Google Shape;281;p18"/>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282" name="Google Shape;282;p18"/>
          <p:cNvPicPr preferRelativeResize="0"/>
          <p:nvPr/>
        </p:nvPicPr>
        <p:blipFill>
          <a:blip r:embed="rId3">
            <a:alphaModFix/>
          </a:blip>
          <a:stretch>
            <a:fillRect/>
          </a:stretch>
        </p:blipFill>
        <p:spPr>
          <a:xfrm>
            <a:off x="2362025" y="2031699"/>
            <a:ext cx="6724501" cy="1597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pic>
        <p:nvPicPr>
          <p:cNvPr id="287" name="Google Shape;287;p19"/>
          <p:cNvPicPr preferRelativeResize="0"/>
          <p:nvPr/>
        </p:nvPicPr>
        <p:blipFill>
          <a:blip r:embed="rId3">
            <a:alphaModFix/>
          </a:blip>
          <a:stretch>
            <a:fillRect/>
          </a:stretch>
        </p:blipFill>
        <p:spPr>
          <a:xfrm>
            <a:off x="50450" y="957825"/>
            <a:ext cx="4758425" cy="4082125"/>
          </a:xfrm>
          <a:prstGeom prst="rect">
            <a:avLst/>
          </a:prstGeom>
          <a:noFill/>
          <a:ln>
            <a:noFill/>
          </a:ln>
        </p:spPr>
      </p:pic>
      <p:sp>
        <p:nvSpPr>
          <p:cNvPr id="288" name="Google Shape;288;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89" name="Google Shape;289;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cxnSp>
        <p:nvCxnSpPr>
          <p:cNvPr id="290" name="Google Shape;290;p19"/>
          <p:cNvCxnSpPr/>
          <p:nvPr/>
        </p:nvCxnSpPr>
        <p:spPr>
          <a:xfrm>
            <a:off x="964725" y="4804473"/>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1" name="Google Shape;291;p19"/>
          <p:cNvCxnSpPr/>
          <p:nvPr/>
        </p:nvCxnSpPr>
        <p:spPr>
          <a:xfrm>
            <a:off x="901316" y="1127082"/>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2" name="Google Shape;292;p19"/>
          <p:cNvCxnSpPr/>
          <p:nvPr/>
        </p:nvCxnSpPr>
        <p:spPr>
          <a:xfrm>
            <a:off x="936557" y="4609673"/>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3" name="Google Shape;293;p19"/>
          <p:cNvCxnSpPr/>
          <p:nvPr/>
        </p:nvCxnSpPr>
        <p:spPr>
          <a:xfrm>
            <a:off x="889589" y="1348144"/>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4" name="Google Shape;294;p19"/>
          <p:cNvCxnSpPr/>
          <p:nvPr/>
        </p:nvCxnSpPr>
        <p:spPr>
          <a:xfrm>
            <a:off x="889589" y="1569207"/>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5" name="Google Shape;295;p19"/>
          <p:cNvCxnSpPr/>
          <p:nvPr/>
        </p:nvCxnSpPr>
        <p:spPr>
          <a:xfrm>
            <a:off x="866660" y="2011331"/>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6" name="Google Shape;296;p19"/>
          <p:cNvCxnSpPr/>
          <p:nvPr/>
        </p:nvCxnSpPr>
        <p:spPr>
          <a:xfrm>
            <a:off x="897032" y="4144824"/>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7" name="Google Shape;297;p19"/>
          <p:cNvCxnSpPr/>
          <p:nvPr/>
        </p:nvCxnSpPr>
        <p:spPr>
          <a:xfrm>
            <a:off x="960596" y="3078078"/>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8" name="Google Shape;298;p19"/>
          <p:cNvCxnSpPr/>
          <p:nvPr/>
        </p:nvCxnSpPr>
        <p:spPr>
          <a:xfrm>
            <a:off x="889589" y="3311000"/>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299" name="Google Shape;299;p19"/>
          <p:cNvCxnSpPr/>
          <p:nvPr/>
        </p:nvCxnSpPr>
        <p:spPr>
          <a:xfrm>
            <a:off x="901316" y="3532052"/>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300" name="Google Shape;300;p19"/>
          <p:cNvCxnSpPr/>
          <p:nvPr/>
        </p:nvCxnSpPr>
        <p:spPr>
          <a:xfrm>
            <a:off x="960596" y="3935621"/>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301" name="Google Shape;301;p19"/>
          <p:cNvCxnSpPr/>
          <p:nvPr/>
        </p:nvCxnSpPr>
        <p:spPr>
          <a:xfrm>
            <a:off x="889589" y="3706789"/>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302" name="Google Shape;302;p19"/>
          <p:cNvCxnSpPr/>
          <p:nvPr/>
        </p:nvCxnSpPr>
        <p:spPr>
          <a:xfrm>
            <a:off x="913628" y="2209226"/>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303" name="Google Shape;303;p19"/>
          <p:cNvCxnSpPr/>
          <p:nvPr/>
        </p:nvCxnSpPr>
        <p:spPr>
          <a:xfrm>
            <a:off x="50450" y="1735800"/>
            <a:ext cx="645600" cy="54000"/>
          </a:xfrm>
          <a:prstGeom prst="straightConnector1">
            <a:avLst/>
          </a:prstGeom>
          <a:noFill/>
          <a:ln cap="flat" cmpd="sng" w="38100">
            <a:solidFill>
              <a:srgbClr val="3F5378"/>
            </a:solidFill>
            <a:prstDash val="solid"/>
            <a:round/>
            <a:headEnd len="sm" w="sm" type="none"/>
            <a:tailEnd len="med" w="med" type="triangle"/>
          </a:ln>
        </p:spPr>
      </p:cxnSp>
      <p:sp>
        <p:nvSpPr>
          <p:cNvPr id="304" name="Google Shape;304;p19"/>
          <p:cNvSpPr txBox="1"/>
          <p:nvPr>
            <p:ph idx="4294967295" type="body"/>
          </p:nvPr>
        </p:nvSpPr>
        <p:spPr>
          <a:xfrm>
            <a:off x="4668000" y="1025175"/>
            <a:ext cx="43038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lang="pt-BR" sz="2300"/>
              <a:t> 4.2;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Send Media via SMS; </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a:t>
            </a:r>
            <a:r>
              <a:rPr lang="pt-BR" sz="2300"/>
              <a:t> </a:t>
            </a:r>
            <a:r>
              <a:rPr lang="pt-BR" sz="2300"/>
              <a:t>The use case for the SMS media sending functionality has not been defined.</a:t>
            </a:r>
            <a:endParaRPr sz="2300"/>
          </a:p>
          <a:p>
            <a:pPr indent="0" lvl="0" marL="0" rtl="0" algn="just">
              <a:lnSpc>
                <a:spcPct val="100000"/>
              </a:lnSpc>
              <a:spcBef>
                <a:spcPts val="600"/>
              </a:spcBef>
              <a:spcAft>
                <a:spcPts val="0"/>
              </a:spcAft>
              <a:buClr>
                <a:schemeClr val="dk1"/>
              </a:buClr>
              <a:buSzPts val="1100"/>
              <a:buFont typeface="Arial"/>
              <a:buNone/>
            </a:pPr>
            <a:r>
              <a:rPr lang="pt-BR" sz="2300"/>
              <a:t>.</a:t>
            </a:r>
            <a:endParaRPr sz="2300"/>
          </a:p>
          <a:p>
            <a:pPr indent="0" lvl="0" marL="0" rtl="0" algn="l">
              <a:lnSpc>
                <a:spcPct val="100000"/>
              </a:lnSpc>
              <a:spcBef>
                <a:spcPts val="600"/>
              </a:spcBef>
              <a:spcAft>
                <a:spcPts val="0"/>
              </a:spcAft>
              <a:buSzPts val="3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000"/>
                                        <p:tgtEl>
                                          <p:spTgt spid="3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e0fef5c343_0_0"/>
          <p:cNvSpPr txBox="1"/>
          <p:nvPr>
            <p:ph idx="1" type="body"/>
          </p:nvPr>
        </p:nvSpPr>
        <p:spPr>
          <a:xfrm>
            <a:off x="720375" y="3333225"/>
            <a:ext cx="3681900" cy="151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1100"/>
              <a:buNone/>
            </a:pPr>
            <a:r>
              <a:rPr lang="pt-BR"/>
              <a:t>Related documents</a:t>
            </a:r>
            <a:endParaRPr/>
          </a:p>
          <a:p>
            <a:pPr indent="0" lvl="0" marL="0" rtl="0" algn="ctr">
              <a:lnSpc>
                <a:spcPct val="100000"/>
              </a:lnSpc>
              <a:spcBef>
                <a:spcPts val="600"/>
              </a:spcBef>
              <a:spcAft>
                <a:spcPts val="0"/>
              </a:spcAft>
              <a:buSzPts val="1100"/>
              <a:buNone/>
            </a:pPr>
            <a:r>
              <a:rPr lang="pt-BR"/>
              <a:t>to training</a:t>
            </a:r>
            <a:endParaRPr/>
          </a:p>
          <a:p>
            <a:pPr indent="0" lvl="0" marL="0" rtl="0" algn="l">
              <a:lnSpc>
                <a:spcPct val="100000"/>
              </a:lnSpc>
              <a:spcBef>
                <a:spcPts val="600"/>
              </a:spcBef>
              <a:spcAft>
                <a:spcPts val="0"/>
              </a:spcAft>
              <a:buSzPts val="2100"/>
              <a:buNone/>
            </a:pPr>
            <a:r>
              <a:t/>
            </a:r>
            <a:endParaRPr/>
          </a:p>
        </p:txBody>
      </p:sp>
      <p:sp>
        <p:nvSpPr>
          <p:cNvPr id="112" name="Google Shape;112;ge0fef5c343_0_0"/>
          <p:cNvSpPr txBox="1"/>
          <p:nvPr>
            <p:ph idx="2" type="body"/>
          </p:nvPr>
        </p:nvSpPr>
        <p:spPr>
          <a:xfrm>
            <a:off x="4947475" y="1311550"/>
            <a:ext cx="4075200" cy="1588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Document 3:</a:t>
            </a:r>
            <a:endParaRPr sz="2100"/>
          </a:p>
          <a:p>
            <a:pPr indent="-361950" lvl="1" marL="914400" rtl="0" algn="l">
              <a:lnSpc>
                <a:spcPct val="100000"/>
              </a:lnSpc>
              <a:spcBef>
                <a:spcPts val="600"/>
              </a:spcBef>
              <a:spcAft>
                <a:spcPts val="0"/>
              </a:spcAft>
              <a:buClr>
                <a:srgbClr val="3F5378"/>
              </a:buClr>
              <a:buSzPts val="2100"/>
              <a:buChar char="●"/>
            </a:pPr>
            <a:r>
              <a:rPr lang="pt-BR" sz="2100"/>
              <a:t>Key Concepts;</a:t>
            </a:r>
            <a:endParaRPr sz="2100"/>
          </a:p>
          <a:p>
            <a:pPr indent="-361950" lvl="0" marL="457200" rtl="0" algn="l">
              <a:lnSpc>
                <a:spcPct val="100000"/>
              </a:lnSpc>
              <a:spcBef>
                <a:spcPts val="600"/>
              </a:spcBef>
              <a:spcAft>
                <a:spcPts val="0"/>
              </a:spcAft>
              <a:buClr>
                <a:srgbClr val="3F5378"/>
              </a:buClr>
              <a:buSzPts val="2100"/>
              <a:buChar char="▰"/>
            </a:pPr>
            <a:r>
              <a:rPr lang="pt-BR" sz="2100"/>
              <a:t>Document 4:</a:t>
            </a:r>
            <a:endParaRPr sz="2100"/>
          </a:p>
          <a:p>
            <a:pPr indent="-361950" lvl="1" marL="914400" rtl="0" algn="l">
              <a:lnSpc>
                <a:spcPct val="100000"/>
              </a:lnSpc>
              <a:spcBef>
                <a:spcPts val="600"/>
              </a:spcBef>
              <a:spcAft>
                <a:spcPts val="0"/>
              </a:spcAft>
              <a:buClr>
                <a:srgbClr val="3F5378"/>
              </a:buClr>
              <a:buSzPts val="2100"/>
              <a:buChar char="●"/>
            </a:pPr>
            <a:r>
              <a:rPr lang="pt-BR" sz="2100"/>
              <a:t>Resolution Example;</a:t>
            </a:r>
            <a:endParaRPr sz="2100"/>
          </a:p>
          <a:p>
            <a:pPr indent="-361950" lvl="0" marL="457200" rtl="0" algn="l">
              <a:lnSpc>
                <a:spcPct val="100000"/>
              </a:lnSpc>
              <a:spcBef>
                <a:spcPts val="600"/>
              </a:spcBef>
              <a:spcAft>
                <a:spcPts val="0"/>
              </a:spcAft>
              <a:buClr>
                <a:srgbClr val="3F5378"/>
              </a:buClr>
              <a:buSzPts val="2100"/>
              <a:buChar char="▰"/>
            </a:pPr>
            <a:r>
              <a:rPr lang="pt-BR" sz="2100"/>
              <a:t>Document 5:</a:t>
            </a:r>
            <a:endParaRPr sz="2100"/>
          </a:p>
          <a:p>
            <a:pPr indent="-361950" lvl="1" marL="914400" rtl="0" algn="l">
              <a:lnSpc>
                <a:spcPct val="100000"/>
              </a:lnSpc>
              <a:spcBef>
                <a:spcPts val="600"/>
              </a:spcBef>
              <a:spcAft>
                <a:spcPts val="0"/>
              </a:spcAft>
              <a:buClr>
                <a:srgbClr val="3F5378"/>
              </a:buClr>
              <a:buSzPts val="2100"/>
              <a:buChar char="●"/>
            </a:pPr>
            <a:r>
              <a:rPr lang="pt-BR" sz="2100"/>
              <a:t>Perspective Scenario.</a:t>
            </a:r>
            <a:endParaRPr sz="2100"/>
          </a:p>
          <a:p>
            <a:pPr indent="0" lvl="0" marL="457200" rtl="0" algn="l">
              <a:lnSpc>
                <a:spcPct val="100000"/>
              </a:lnSpc>
              <a:spcBef>
                <a:spcPts val="600"/>
              </a:spcBef>
              <a:spcAft>
                <a:spcPts val="0"/>
              </a:spcAft>
              <a:buSzPts val="2600"/>
              <a:buNone/>
            </a:pPr>
            <a:r>
              <a:t/>
            </a:r>
            <a:endParaRPr sz="2100"/>
          </a:p>
        </p:txBody>
      </p:sp>
      <p:sp>
        <p:nvSpPr>
          <p:cNvPr id="113" name="Google Shape;113;ge0fef5c343_0_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Instrumentation</a:t>
            </a:r>
            <a:endParaRPr/>
          </a:p>
        </p:txBody>
      </p:sp>
      <p:sp>
        <p:nvSpPr>
          <p:cNvPr id="114" name="Google Shape;114;ge0fef5c343_0_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grpSp>
        <p:nvGrpSpPr>
          <p:cNvPr id="115" name="Google Shape;115;ge0fef5c343_0_0"/>
          <p:cNvGrpSpPr/>
          <p:nvPr/>
        </p:nvGrpSpPr>
        <p:grpSpPr>
          <a:xfrm>
            <a:off x="2091989" y="1842111"/>
            <a:ext cx="865792" cy="1160957"/>
            <a:chOff x="596350" y="929175"/>
            <a:chExt cx="407950" cy="497475"/>
          </a:xfrm>
        </p:grpSpPr>
        <p:sp>
          <p:nvSpPr>
            <p:cNvPr id="116" name="Google Shape;116;ge0fef5c343_0_0"/>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ge0fef5c343_0_0"/>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ge0fef5c343_0_0"/>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ge0fef5c343_0_0"/>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ge0fef5c343_0_0"/>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ge0fef5c343_0_0"/>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ge0fef5c343_0_0"/>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310" name="Google Shape;310;p20"/>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Fifteen defects have been identified for the PMG perspective</a:t>
            </a:r>
            <a:r>
              <a:rPr lang="pt-BR">
                <a:solidFill>
                  <a:srgbClr val="3F5378"/>
                </a:solidFill>
              </a:rPr>
              <a:t> </a:t>
            </a:r>
            <a:endParaRPr>
              <a:solidFill>
                <a:srgbClr val="3F5378"/>
              </a:solidFill>
            </a:endParaRPr>
          </a:p>
        </p:txBody>
      </p:sp>
      <p:sp>
        <p:nvSpPr>
          <p:cNvPr id="311" name="Google Shape;311;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12" name="Google Shape;312;p20"/>
          <p:cNvPicPr preferRelativeResize="0"/>
          <p:nvPr/>
        </p:nvPicPr>
        <p:blipFill>
          <a:blip r:embed="rId3">
            <a:alphaModFix/>
          </a:blip>
          <a:stretch>
            <a:fillRect/>
          </a:stretch>
        </p:blipFill>
        <p:spPr>
          <a:xfrm>
            <a:off x="3710850" y="163550"/>
            <a:ext cx="3774524" cy="4816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3"/>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t>The product manager is responsible for planning and evolving the portfolio in accordance with the organization's objectives.</a:t>
            </a:r>
            <a:endParaRPr/>
          </a:p>
          <a:p>
            <a:pPr indent="-361950" lvl="1" marL="914400" rtl="0" algn="just">
              <a:lnSpc>
                <a:spcPct val="115000"/>
              </a:lnSpc>
              <a:spcBef>
                <a:spcPts val="1000"/>
              </a:spcBef>
              <a:spcAft>
                <a:spcPts val="0"/>
              </a:spcAft>
              <a:buSzPts val="2100"/>
              <a:buChar char="▰"/>
            </a:pPr>
            <a:r>
              <a:rPr lang="pt-BR">
                <a:solidFill>
                  <a:srgbClr val="222222"/>
                </a:solidFill>
              </a:rPr>
              <a:t>it is present in Application and Domain Engineering, but its efforts are greater in Domain Engineering.</a:t>
            </a:r>
            <a:endParaRPr>
              <a:solidFill>
                <a:srgbClr val="222222"/>
              </a:solidFill>
            </a:endParaRPr>
          </a:p>
          <a:p>
            <a:pPr indent="-361950" lvl="2" marL="1371600" rtl="0" algn="just">
              <a:lnSpc>
                <a:spcPct val="115000"/>
              </a:lnSpc>
              <a:spcBef>
                <a:spcPts val="1000"/>
              </a:spcBef>
              <a:spcAft>
                <a:spcPts val="0"/>
              </a:spcAft>
              <a:buClr>
                <a:srgbClr val="263248"/>
              </a:buClr>
              <a:buSzPts val="2100"/>
              <a:buChar char="●"/>
            </a:pPr>
            <a:r>
              <a:rPr lang="pt-BR">
                <a:solidFill>
                  <a:srgbClr val="222222"/>
                </a:solidFill>
              </a:rPr>
              <a:t>the portfolio is defined with the common and variable characteristics of the future products to be derived from the SPL, as well as their business value.</a:t>
            </a:r>
            <a:endParaRPr>
              <a:solidFill>
                <a:srgbClr val="222222"/>
              </a:solidFill>
            </a:endParaRPr>
          </a:p>
        </p:txBody>
      </p:sp>
      <p:sp>
        <p:nvSpPr>
          <p:cNvPr id="128" name="Google Shape;128;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29" name="Google Shape;129;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Product Manager (PMG)</a:t>
            </a:r>
            <a:endParaRPr>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4"/>
          <p:cNvSpPr txBox="1"/>
          <p:nvPr>
            <p:ph idx="1" type="body"/>
          </p:nvPr>
        </p:nvSpPr>
        <p:spPr>
          <a:xfrm>
            <a:off x="371725" y="1076275"/>
            <a:ext cx="3435600" cy="3416400"/>
          </a:xfrm>
          <a:prstGeom prst="rect">
            <a:avLst/>
          </a:prstGeom>
          <a:noFill/>
          <a:ln>
            <a:noFill/>
          </a:ln>
        </p:spPr>
        <p:txBody>
          <a:bodyPr anchorCtr="0" anchor="t" bIns="91425" lIns="91425" spcFirstLastPara="1" rIns="91425" wrap="square" tIns="91425">
            <a:noAutofit/>
          </a:bodyPr>
          <a:lstStyle/>
          <a:p>
            <a:pPr indent="0" lvl="0" marL="0" rtl="0" algn="just">
              <a:spcBef>
                <a:spcPts val="600"/>
              </a:spcBef>
              <a:spcAft>
                <a:spcPts val="0"/>
              </a:spcAft>
              <a:buClr>
                <a:schemeClr val="dk1"/>
              </a:buClr>
              <a:buSzPts val="2100"/>
              <a:buFont typeface="Arial"/>
              <a:buNone/>
            </a:pPr>
            <a:r>
              <a:rPr lang="pt-BR">
                <a:solidFill>
                  <a:schemeClr val="dk1"/>
                </a:solidFill>
              </a:rPr>
              <a:t>PMG SMartyPerspective scenario  consists of 8 steps in which the diagrams are inspected:</a:t>
            </a:r>
            <a:endParaRPr>
              <a:solidFill>
                <a:schemeClr val="dk1"/>
              </a:solidFill>
            </a:endParaRPr>
          </a:p>
          <a:p>
            <a:pPr indent="0" lvl="0" marL="0" rtl="0" algn="just">
              <a:lnSpc>
                <a:spcPct val="100000"/>
              </a:lnSpc>
              <a:spcBef>
                <a:spcPts val="600"/>
              </a:spcBef>
              <a:spcAft>
                <a:spcPts val="0"/>
              </a:spcAft>
              <a:buSzPts val="2100"/>
              <a:buNone/>
            </a:pPr>
            <a:r>
              <a:t/>
            </a:r>
            <a:endParaRPr sz="500">
              <a:solidFill>
                <a:schemeClr val="dk1"/>
              </a:solidFill>
            </a:endParaRPr>
          </a:p>
          <a:p>
            <a:pPr indent="-361950" lvl="0" marL="457200" rtl="0" algn="just">
              <a:lnSpc>
                <a:spcPct val="100000"/>
              </a:lnSpc>
              <a:spcBef>
                <a:spcPts val="600"/>
              </a:spcBef>
              <a:spcAft>
                <a:spcPts val="0"/>
              </a:spcAft>
              <a:buSzPts val="2100"/>
              <a:buChar char="▰"/>
            </a:pPr>
            <a:r>
              <a:rPr i="1" lang="pt-BR">
                <a:solidFill>
                  <a:schemeClr val="dk1"/>
                </a:solidFill>
              </a:rPr>
              <a:t>features; </a:t>
            </a:r>
            <a:r>
              <a:rPr lang="pt-BR">
                <a:solidFill>
                  <a:schemeClr val="dk1"/>
                </a:solidFill>
              </a:rPr>
              <a:t> and</a:t>
            </a:r>
            <a:endParaRPr>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use case;</a:t>
            </a:r>
            <a:endParaRPr/>
          </a:p>
        </p:txBody>
      </p:sp>
      <p:sp>
        <p:nvSpPr>
          <p:cNvPr id="135" name="Google Shape;135;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136" name="Google Shape;136;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Product Manager (PMG)</a:t>
            </a:r>
            <a:endParaRPr>
              <a:solidFill>
                <a:srgbClr val="FFFFFF"/>
              </a:solidFill>
            </a:endParaRPr>
          </a:p>
        </p:txBody>
      </p:sp>
      <p:pic>
        <p:nvPicPr>
          <p:cNvPr id="137" name="Google Shape;137;p4"/>
          <p:cNvPicPr preferRelativeResize="0"/>
          <p:nvPr/>
        </p:nvPicPr>
        <p:blipFill>
          <a:blip r:embed="rId3">
            <a:alphaModFix/>
          </a:blip>
          <a:stretch>
            <a:fillRect/>
          </a:stretch>
        </p:blipFill>
        <p:spPr>
          <a:xfrm>
            <a:off x="3959725" y="1437625"/>
            <a:ext cx="5031875" cy="269371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143" name="Google Shape;143;p5"/>
          <p:cNvSpPr txBox="1"/>
          <p:nvPr>
            <p:ph idx="1" type="body"/>
          </p:nvPr>
        </p:nvSpPr>
        <p:spPr>
          <a:xfrm>
            <a:off x="339375" y="1235350"/>
            <a:ext cx="2966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solidFill>
                  <a:srgbClr val="3F5378"/>
                </a:solidFill>
              </a:rPr>
              <a:t>USE CASE DIAGRAM INSPECTION</a:t>
            </a:r>
            <a:endParaRPr sz="2100">
              <a:solidFill>
                <a:srgbClr val="3F5378"/>
              </a:solidFill>
            </a:endParaRPr>
          </a:p>
        </p:txBody>
      </p:sp>
      <p:sp>
        <p:nvSpPr>
          <p:cNvPr id="144" name="Google Shape;144;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45" name="Google Shape;145;p5"/>
          <p:cNvPicPr preferRelativeResize="0"/>
          <p:nvPr/>
        </p:nvPicPr>
        <p:blipFill rotWithShape="1">
          <a:blip r:embed="rId3">
            <a:alphaModFix/>
          </a:blip>
          <a:srcRect b="0" l="0" r="0" t="0"/>
          <a:stretch/>
        </p:blipFill>
        <p:spPr>
          <a:xfrm>
            <a:off x="4241298" y="1462200"/>
            <a:ext cx="4757575" cy="2880100"/>
          </a:xfrm>
          <a:prstGeom prst="flowChartInputOutput">
            <a:avLst/>
          </a:prstGeom>
          <a:noFill/>
          <a:ln cap="flat" cmpd="sng" w="38100">
            <a:solidFill>
              <a:schemeClr val="dk2"/>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6"/>
          <p:cNvSpPr txBox="1"/>
          <p:nvPr>
            <p:ph idx="1" type="body"/>
          </p:nvPr>
        </p:nvSpPr>
        <p:spPr>
          <a:xfrm>
            <a:off x="34575" y="1235350"/>
            <a:ext cx="1898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1900">
                <a:solidFill>
                  <a:srgbClr val="3F5378"/>
                </a:solidFill>
              </a:rPr>
              <a:t>INTRODUCTION</a:t>
            </a:r>
            <a:endParaRPr sz="1900">
              <a:solidFill>
                <a:srgbClr val="3F5378"/>
              </a:solidFill>
            </a:endParaRPr>
          </a:p>
        </p:txBody>
      </p:sp>
      <p:sp>
        <p:nvSpPr>
          <p:cNvPr id="151" name="Google Shape;151;p6"/>
          <p:cNvSpPr txBox="1"/>
          <p:nvPr>
            <p:ph idx="2" type="body"/>
          </p:nvPr>
        </p:nvSpPr>
        <p:spPr>
          <a:xfrm>
            <a:off x="1908675" y="919000"/>
            <a:ext cx="7077000" cy="40068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1900"/>
              <a:t>This perspective should plan the characteristics and business value of SPL's current and future products. To do this, you must ensure that the use cases are clear with the functionalities based on the defined domain and that the features that will be common and variable for the SPL are correctly defined to be passed on to the client and the development team.</a:t>
            </a:r>
            <a:endParaRPr sz="1900"/>
          </a:p>
          <a:p>
            <a:pPr indent="0" lvl="0" marL="0" rtl="0" algn="just">
              <a:lnSpc>
                <a:spcPct val="100000"/>
              </a:lnSpc>
              <a:spcBef>
                <a:spcPts val="600"/>
              </a:spcBef>
              <a:spcAft>
                <a:spcPts val="0"/>
              </a:spcAft>
              <a:buSzPts val="2600"/>
              <a:buNone/>
            </a:pPr>
            <a:r>
              <a:rPr lang="pt-BR" sz="1900"/>
              <a:t>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sz="1900"/>
          </a:p>
          <a:p>
            <a:pPr indent="0" lvl="0" marL="0" rtl="0" algn="just">
              <a:lnSpc>
                <a:spcPct val="100000"/>
              </a:lnSpc>
              <a:spcBef>
                <a:spcPts val="600"/>
              </a:spcBef>
              <a:spcAft>
                <a:spcPts val="0"/>
              </a:spcAft>
              <a:buSzPts val="2600"/>
              <a:buNone/>
            </a:pPr>
            <a:r>
              <a:t/>
            </a:r>
            <a:endParaRPr sz="1900"/>
          </a:p>
          <a:p>
            <a:pPr indent="0" lvl="0" marL="0" rtl="0" algn="just">
              <a:lnSpc>
                <a:spcPct val="100000"/>
              </a:lnSpc>
              <a:spcBef>
                <a:spcPts val="600"/>
              </a:spcBef>
              <a:spcAft>
                <a:spcPts val="0"/>
              </a:spcAft>
              <a:buSzPts val="2600"/>
              <a:buNone/>
            </a:pPr>
            <a:r>
              <a:t/>
            </a:r>
            <a:endParaRPr sz="1900"/>
          </a:p>
        </p:txBody>
      </p:sp>
      <p:sp>
        <p:nvSpPr>
          <p:cNvPr id="152" name="Google Shape;152;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3" name="Google Shape;153;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USE CASE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8"/>
          <p:cNvSpPr/>
          <p:nvPr/>
        </p:nvSpPr>
        <p:spPr>
          <a:xfrm>
            <a:off x="2425025" y="1953675"/>
            <a:ext cx="4478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8"/>
          <p:cNvSpPr txBox="1"/>
          <p:nvPr>
            <p:ph idx="1" type="body"/>
          </p:nvPr>
        </p:nvSpPr>
        <p:spPr>
          <a:xfrm>
            <a:off x="339375" y="1235350"/>
            <a:ext cx="1898100" cy="342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2600"/>
              <a:buNone/>
            </a:pPr>
            <a:r>
              <a:rPr lang="pt-BR" sz="2100">
                <a:solidFill>
                  <a:srgbClr val="3F5378"/>
                </a:solidFill>
              </a:rPr>
              <a:t>MAIN INSTRUCTION</a:t>
            </a:r>
            <a:endParaRPr sz="2100">
              <a:solidFill>
                <a:srgbClr val="3F5378"/>
              </a:solidFill>
            </a:endParaRPr>
          </a:p>
        </p:txBody>
      </p:sp>
      <p:sp>
        <p:nvSpPr>
          <p:cNvPr id="160" name="Google Shape;160;p8"/>
          <p:cNvSpPr/>
          <p:nvPr/>
        </p:nvSpPr>
        <p:spPr>
          <a:xfrm>
            <a:off x="7471625" y="1720250"/>
            <a:ext cx="1538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2" name="Google Shape;162;p8"/>
          <p:cNvSpPr/>
          <p:nvPr/>
        </p:nvSpPr>
        <p:spPr>
          <a:xfrm>
            <a:off x="2454775" y="2977325"/>
            <a:ext cx="2910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8"/>
          <p:cNvSpPr/>
          <p:nvPr/>
        </p:nvSpPr>
        <p:spPr>
          <a:xfrm>
            <a:off x="2406550" y="2246875"/>
            <a:ext cx="6533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8"/>
          <p:cNvSpPr/>
          <p:nvPr/>
        </p:nvSpPr>
        <p:spPr>
          <a:xfrm>
            <a:off x="2454775" y="3596250"/>
            <a:ext cx="60474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8"/>
          <p:cNvSpPr/>
          <p:nvPr/>
        </p:nvSpPr>
        <p:spPr>
          <a:xfrm>
            <a:off x="2479750" y="4000975"/>
            <a:ext cx="6387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USE CASE</a:t>
            </a:r>
            <a:endParaRPr/>
          </a:p>
        </p:txBody>
      </p:sp>
      <p:sp>
        <p:nvSpPr>
          <p:cNvPr id="167" name="Google Shape;167;p8"/>
          <p:cNvSpPr txBox="1"/>
          <p:nvPr>
            <p:ph idx="2" type="body"/>
          </p:nvPr>
        </p:nvSpPr>
        <p:spPr>
          <a:xfrm>
            <a:off x="2387950" y="930550"/>
            <a:ext cx="6570600" cy="35379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2100"/>
              <a:t>The use case diagram in Domain Engineering must correctly describe the set of features of all products that can be configured from SPL. Read the requirements specification carefully. While reading, make a list of all the requirements and actors specified in the document, placing a notation with the type of stereotype of the element (mandatory, optional, etc.) and their possible relationships. Compare the list made with the use case diagram to ensure that there is no inconsistency between them. To do this, answer the questions that follow.</a:t>
            </a:r>
            <a:endParaRPr sz="2100"/>
          </a:p>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t/>
            </a:r>
            <a:endParaRPr sz="21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1000"/>
                                        <p:tgtEl>
                                          <p:spTgt spid="1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e0fef5c343_0_1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173" name="Google Shape;173;ge0fef5c343_0_111"/>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Question Number: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174" name="Google Shape;174;ge0fef5c343_0_1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300"/>
              <a:buFont typeface="Arial"/>
              <a:buNone/>
            </a:pPr>
            <a:fld id="{00000000-1234-1234-1234-123412341234}" type="slidenum">
              <a:rPr lang="pt-BR"/>
              <a:t>‹#›</a:t>
            </a:fld>
            <a:endParaRPr/>
          </a:p>
        </p:txBody>
      </p:sp>
      <p:pic>
        <p:nvPicPr>
          <p:cNvPr id="175" name="Google Shape;175;ge0fef5c343_0_111"/>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181" name="Google Shape;181;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2" name="Google Shape;182;p9"/>
          <p:cNvPicPr preferRelativeResize="0"/>
          <p:nvPr/>
        </p:nvPicPr>
        <p:blipFill>
          <a:blip r:embed="rId3">
            <a:alphaModFix/>
          </a:blip>
          <a:stretch>
            <a:fillRect/>
          </a:stretch>
        </p:blipFill>
        <p:spPr>
          <a:xfrm>
            <a:off x="1538075" y="175500"/>
            <a:ext cx="6067850" cy="46618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